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4"/>
  </p:sldMasterIdLst>
  <p:sldIdLst>
    <p:sldId id="256" r:id="rId5"/>
    <p:sldId id="283" r:id="rId6"/>
    <p:sldId id="278" r:id="rId7"/>
    <p:sldId id="268" r:id="rId8"/>
    <p:sldId id="269" r:id="rId9"/>
    <p:sldId id="270" r:id="rId10"/>
    <p:sldId id="271" r:id="rId11"/>
    <p:sldId id="272" r:id="rId12"/>
    <p:sldId id="273" r:id="rId13"/>
    <p:sldId id="279" r:id="rId14"/>
    <p:sldId id="274" r:id="rId15"/>
    <p:sldId id="275" r:id="rId16"/>
    <p:sldId id="276" r:id="rId17"/>
    <p:sldId id="277" r:id="rId18"/>
    <p:sldId id="257" r:id="rId19"/>
    <p:sldId id="258" r:id="rId20"/>
    <p:sldId id="260" r:id="rId21"/>
    <p:sldId id="259" r:id="rId22"/>
    <p:sldId id="261" r:id="rId23"/>
    <p:sldId id="280" r:id="rId24"/>
    <p:sldId id="262" r:id="rId25"/>
    <p:sldId id="263" r:id="rId26"/>
    <p:sldId id="264" r:id="rId27"/>
    <p:sldId id="265" r:id="rId28"/>
    <p:sldId id="266" r:id="rId29"/>
    <p:sldId id="281" r:id="rId30"/>
    <p:sldId id="267" r:id="rId31"/>
    <p:sldId id="282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interSettings" Target="printerSettings/printerSettings1.bin"/><Relationship Id="rId34" Type="http://schemas.openxmlformats.org/officeDocument/2006/relationships/tags" Target="tags/tag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Intro 5 19 0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05400" y="2130425"/>
            <a:ext cx="3505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00" y="3810000"/>
            <a:ext cx="32004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i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Instructor name, title </a:t>
            </a:r>
          </a:p>
          <a:p>
            <a:r>
              <a:rPr lang="en-US" dirty="0" smtClean="0"/>
              <a:t>Email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2 FLVS PPT 6 22 0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1000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3 FLVS PPT 6 22 0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0"/>
            <a:ext cx="5715000" cy="609600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 FLVS PPT 6 22 0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1 FLVS PPT 6 22 0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529262"/>
            <a:ext cx="5486400" cy="719138"/>
          </a:xfrm>
          <a:prstGeom prst="rect">
            <a:avLst/>
          </a:prstGeom>
        </p:spPr>
        <p:txBody>
          <a:bodyPr anchor="t"/>
          <a:lstStyle>
            <a:lvl1pPr algn="ctr">
              <a:defRPr sz="2000" b="0" baseline="0"/>
            </a:lvl1pPr>
          </a:lstStyle>
          <a:p>
            <a:r>
              <a:rPr lang="en-US" dirty="0" smtClean="0"/>
              <a:t>Graph or Smart Object </a:t>
            </a:r>
            <a:br>
              <a:rPr lang="en-US" dirty="0" smtClean="0"/>
            </a:br>
            <a:r>
              <a:rPr lang="en-US" dirty="0" smtClean="0"/>
              <a:t>with Limited Text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1676400" y="1143000"/>
            <a:ext cx="5715000" cy="4191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685800" y="152400"/>
            <a:ext cx="5715000" cy="381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1 FLVS PPT 6 22 0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2600" y="2514600"/>
            <a:ext cx="2819400" cy="566738"/>
          </a:xfrm>
          <a:prstGeom prst="rect">
            <a:avLst/>
          </a:prstGeom>
        </p:spPr>
        <p:txBody>
          <a:bodyPr anchor="t"/>
          <a:lstStyle>
            <a:lvl1pPr algn="ctr">
              <a:defRPr sz="2000" b="0"/>
            </a:lvl1pPr>
          </a:lstStyle>
          <a:p>
            <a:r>
              <a:rPr lang="en-US" dirty="0" smtClean="0"/>
              <a:t>Limited Text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1" y="1401763"/>
            <a:ext cx="4648200" cy="4389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Content Placeholder 14"/>
          <p:cNvSpPr>
            <a:spLocks noGrp="1"/>
          </p:cNvSpPr>
          <p:nvPr>
            <p:ph sz="quarter" idx="11"/>
          </p:nvPr>
        </p:nvSpPr>
        <p:spPr>
          <a:xfrm>
            <a:off x="685800" y="152400"/>
            <a:ext cx="5715000" cy="381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1 FLVS PPT 6 22 0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691062"/>
            <a:ext cx="5486400" cy="1481138"/>
          </a:xfrm>
          <a:prstGeom prst="rect">
            <a:avLst/>
          </a:prstGeom>
        </p:spPr>
        <p:txBody>
          <a:bodyPr anchor="t"/>
          <a:lstStyle>
            <a:lvl1pPr algn="ctr">
              <a:defRPr sz="2000" b="0"/>
            </a:lvl1pPr>
          </a:lstStyle>
          <a:p>
            <a:r>
              <a:rPr lang="en-US" dirty="0" smtClean="0"/>
              <a:t>Limited Text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1134666"/>
            <a:ext cx="4379912" cy="3284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Content Placeholder 14"/>
          <p:cNvSpPr>
            <a:spLocks noGrp="1"/>
          </p:cNvSpPr>
          <p:nvPr>
            <p:ph sz="quarter" idx="11"/>
          </p:nvPr>
        </p:nvSpPr>
        <p:spPr>
          <a:xfrm>
            <a:off x="685800" y="152400"/>
            <a:ext cx="5715000" cy="381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 descr="Closer FLVS PPT 6 22 0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000" y="914400"/>
            <a:ext cx="7772400" cy="281939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Closing Thought</a:t>
            </a:r>
          </a:p>
          <a:p>
            <a:pPr lvl="0"/>
            <a:endParaRPr lang="en-US" dirty="0" smtClean="0"/>
          </a:p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343434"/>
                </a:solidFill>
                <a:latin typeface="Myriad Roman" pitchFamily="80" charset="0"/>
              </a:rPr>
              <a:t>Instructor name, </a:t>
            </a:r>
            <a:r>
              <a:rPr lang="en-US" sz="1800" i="1" dirty="0" smtClean="0">
                <a:solidFill>
                  <a:srgbClr val="343434"/>
                </a:solidFill>
                <a:latin typeface="Myriad Roman" pitchFamily="80" charset="0"/>
              </a:rPr>
              <a:t>title</a:t>
            </a:r>
          </a:p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343434"/>
                </a:solidFill>
                <a:latin typeface="Myriad Roman" pitchFamily="80" charset="0"/>
              </a:rPr>
              <a:t>email@flvs.net</a:t>
            </a:r>
          </a:p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343434"/>
                </a:solidFill>
                <a:latin typeface="Myriad Roman" pitchFamily="80" charset="0"/>
              </a:rPr>
              <a:t>407.513.0000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DBA4CA-12B9-4793-A170-9F011FAA302B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121D8C-33A1-4EA0-9130-AD3096E17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5" r:id="rId4"/>
    <p:sldLayoutId id="2147483662" r:id="rId5"/>
    <p:sldLayoutId id="2147483657" r:id="rId6"/>
    <p:sldLayoutId id="2147483661" r:id="rId7"/>
    <p:sldLayoutId id="2147483651" r:id="rId8"/>
    <p:sldLayoutId id="2147483663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Developing 21</a:t>
            </a:r>
            <a:r>
              <a:rPr lang="en-US" baseline="30000" dirty="0" smtClean="0"/>
              <a:t>st</a:t>
            </a:r>
            <a:r>
              <a:rPr lang="en-US" dirty="0" smtClean="0"/>
              <a:t> Century World Language Skills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Craig </a:t>
            </a:r>
            <a:r>
              <a:rPr lang="en-US" dirty="0" err="1" smtClean="0"/>
              <a:t>Bebergal</a:t>
            </a:r>
            <a:endParaRPr lang="en-US" dirty="0" smtClean="0"/>
          </a:p>
          <a:p>
            <a:r>
              <a:rPr lang="en-US" dirty="0" smtClean="0"/>
              <a:t>Casey Henry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5486400" cy="1066800"/>
          </a:xfrm>
        </p:spPr>
        <p:txBody>
          <a:bodyPr/>
          <a:lstStyle/>
          <a:p>
            <a:r>
              <a:rPr lang="en-US" dirty="0" smtClean="0"/>
              <a:t>Social Networking with Google+</a:t>
            </a:r>
            <a:endParaRPr lang="en-US" dirty="0"/>
          </a:p>
        </p:txBody>
      </p:sp>
      <p:pic>
        <p:nvPicPr>
          <p:cNvPr id="4" name="Picture 3" descr="google-plus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47800"/>
            <a:ext cx="47244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820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63853" cy="38867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0386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With Google Plus, You have circles. </a:t>
            </a:r>
            <a:r>
              <a:rPr lang="en-US" dirty="0" err="1" smtClean="0"/>
              <a:t>Facebook</a:t>
            </a:r>
            <a:r>
              <a:rPr lang="en-US" dirty="0" smtClean="0"/>
              <a:t> is working on this same notion. </a:t>
            </a:r>
          </a:p>
          <a:p>
            <a:r>
              <a:rPr lang="en-US" dirty="0" smtClean="0"/>
              <a:t>When I post something, I choose which circles get to see it and which don’t. </a:t>
            </a:r>
          </a:p>
          <a:p>
            <a:endParaRPr lang="en-US" dirty="0" smtClean="0"/>
          </a:p>
          <a:p>
            <a:r>
              <a:rPr lang="en-US" dirty="0" smtClean="0"/>
              <a:t>This means that I can make a circle called students and another one called friends. My friends won’t get Latin updates and my students won’t see posts about where I go after hours.  It also means my mother won’t see posts about where I go after hours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475" y="0"/>
            <a:ext cx="53435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3505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Google+ has a hangout feature which allows for group video or text chat. </a:t>
            </a:r>
          </a:p>
          <a:p>
            <a:endParaRPr lang="en-US" dirty="0" smtClean="0"/>
          </a:p>
          <a:p>
            <a:r>
              <a:rPr lang="en-US" dirty="0" smtClean="0"/>
              <a:t>Why would you want to do this</a:t>
            </a:r>
          </a:p>
          <a:p>
            <a:endParaRPr lang="en-US" dirty="0" smtClean="0"/>
          </a:p>
          <a:p>
            <a:r>
              <a:rPr lang="en-US" dirty="0" smtClean="0"/>
              <a:t>Kids could do oral assignments at home this way and you wouldn’t lose class time having them come up 1 by 1.</a:t>
            </a:r>
          </a:p>
          <a:p>
            <a:endParaRPr lang="en-US" dirty="0" smtClean="0"/>
          </a:p>
          <a:p>
            <a:r>
              <a:rPr lang="en-US" dirty="0" smtClean="0"/>
              <a:t>Remember that kid with mono? Want to tutor the kid with mono?</a:t>
            </a:r>
          </a:p>
          <a:p>
            <a:r>
              <a:rPr lang="en-US" dirty="0" smtClean="0"/>
              <a:t>Great way to do it. </a:t>
            </a:r>
          </a:p>
          <a:p>
            <a:endParaRPr lang="en-US" dirty="0" smtClean="0"/>
          </a:p>
          <a:p>
            <a:r>
              <a:rPr lang="en-US" dirty="0" smtClean="0"/>
              <a:t>Want your students to be able to work cooperatively on projects without their parents having to drive them around?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of you use social networking with your students?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do you use it?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Limitations? Benefits? Liabilities?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31" descr="feature-foldit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2787" b="-12787"/>
          <a:stretch>
            <a:fillRect/>
          </a:stretch>
        </p:blipFill>
        <p:spPr/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Big Deal?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8001000" cy="5061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Presentation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0"/>
            <a:ext cx="7242814" cy="5753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09600"/>
          </a:xfrm>
        </p:spPr>
        <p:txBody>
          <a:bodyPr/>
          <a:lstStyle/>
          <a:p>
            <a:r>
              <a:rPr lang="en-US" dirty="0" smtClean="0"/>
              <a:t>Student Presentation – Revision History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7232650" cy="560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Peer Revision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62000"/>
            <a:ext cx="7200900" cy="5640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</a:t>
            </a:r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447800"/>
            <a:ext cx="3880166" cy="15234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1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Visual and</a:t>
            </a:r>
          </a:p>
          <a:p>
            <a:pPr algn="ctr"/>
            <a:r>
              <a:rPr lang="en-US" sz="31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Information</a:t>
            </a:r>
          </a:p>
          <a:p>
            <a:pPr algn="ctr"/>
            <a:r>
              <a:rPr lang="en-US" sz="31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Literacy</a:t>
            </a:r>
            <a:endParaRPr lang="en-US" sz="31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4572000"/>
            <a:ext cx="255260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Curiosity,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Creativity,</a:t>
            </a:r>
          </a:p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Risk-taking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2667000"/>
            <a:ext cx="262298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Managing</a:t>
            </a: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Complexity</a:t>
            </a:r>
          </a:p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Self-direction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4339" y="4572000"/>
            <a:ext cx="3409939" cy="6617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700" b="1" cap="none" spc="0" dirty="0" smtClean="0">
                <a:ln/>
                <a:solidFill>
                  <a:schemeClr val="accent3"/>
                </a:solidFill>
                <a:effectLst/>
              </a:rPr>
              <a:t>Adaptability</a:t>
            </a:r>
            <a:endParaRPr lang="en-US" sz="37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1295400"/>
            <a:ext cx="2495695" cy="1200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Teaming</a:t>
            </a:r>
          </a:p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And</a:t>
            </a:r>
          </a:p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Collaboration</a:t>
            </a:r>
            <a:endParaRPr lang="en-US" sz="2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2971800"/>
            <a:ext cx="3326589" cy="15234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1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Effective Use</a:t>
            </a:r>
          </a:p>
          <a:p>
            <a:pPr algn="ctr"/>
            <a:r>
              <a:rPr lang="en-US" sz="3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Of Real-World</a:t>
            </a:r>
          </a:p>
          <a:p>
            <a:pPr algn="ctr"/>
            <a:r>
              <a:rPr lang="en-US" sz="31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Tools</a:t>
            </a:r>
            <a:endParaRPr lang="en-US" sz="31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5486400"/>
            <a:ext cx="3738379" cy="10464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1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Interactive</a:t>
            </a:r>
          </a:p>
          <a:p>
            <a:pPr algn="ctr"/>
            <a:r>
              <a:rPr lang="en-US" sz="3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Communication</a:t>
            </a:r>
            <a:endParaRPr lang="en-US" sz="31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6324600" cy="609600"/>
          </a:xfrm>
        </p:spPr>
        <p:txBody>
          <a:bodyPr/>
          <a:lstStyle/>
          <a:p>
            <a:r>
              <a:rPr lang="en-US" dirty="0" smtClean="0"/>
              <a:t>Student Fun – Vacation 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543800" cy="544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Feedback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38200"/>
            <a:ext cx="6756400" cy="5468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09600"/>
          </a:xfrm>
        </p:spPr>
        <p:txBody>
          <a:bodyPr/>
          <a:lstStyle/>
          <a:p>
            <a:r>
              <a:rPr lang="en-US" dirty="0" smtClean="0"/>
              <a:t>Student Feedback, continued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14400"/>
            <a:ext cx="6962692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09600"/>
          </a:xfrm>
        </p:spPr>
        <p:txBody>
          <a:bodyPr/>
          <a:lstStyle/>
          <a:p>
            <a:r>
              <a:rPr lang="en-US" dirty="0" smtClean="0"/>
              <a:t>Teacher Collaboration – Assessment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0"/>
            <a:ext cx="7302500" cy="5775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09600"/>
          </a:xfrm>
        </p:spPr>
        <p:txBody>
          <a:bodyPr/>
          <a:lstStyle/>
          <a:p>
            <a:r>
              <a:rPr lang="en-US" dirty="0" smtClean="0"/>
              <a:t>Teacher Collaboration - Scheduling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6896100" cy="5541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Sharing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85800"/>
            <a:ext cx="7277100" cy="5838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09600"/>
          </a:xfrm>
        </p:spPr>
        <p:txBody>
          <a:bodyPr/>
          <a:lstStyle/>
          <a:p>
            <a:r>
              <a:rPr lang="en-US" dirty="0" smtClean="0"/>
              <a:t>Student Fun – </a:t>
            </a:r>
            <a:r>
              <a:rPr lang="en-US" dirty="0" err="1" smtClean="0"/>
              <a:t>Facebook</a:t>
            </a:r>
            <a:r>
              <a:rPr lang="en-US" dirty="0" smtClean="0"/>
              <a:t>…in Latin!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38200"/>
            <a:ext cx="8178800" cy="5516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Possibilities</a:t>
            </a:r>
            <a:endParaRPr lang="en-US" dirty="0"/>
          </a:p>
        </p:txBody>
      </p:sp>
      <p:pic>
        <p:nvPicPr>
          <p:cNvPr id="6" name="Picture 5" descr="pbwiki-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3200400" cy="1143000"/>
          </a:xfrm>
          <a:prstGeom prst="rect">
            <a:avLst/>
          </a:prstGeom>
        </p:spPr>
      </p:pic>
      <p:pic>
        <p:nvPicPr>
          <p:cNvPr id="7" name="Picture 6" descr="google-plus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886200"/>
            <a:ext cx="2159000" cy="2159000"/>
          </a:xfrm>
          <a:prstGeom prst="rect">
            <a:avLst/>
          </a:prstGeom>
        </p:spPr>
      </p:pic>
      <p:pic>
        <p:nvPicPr>
          <p:cNvPr id="8" name="Picture 7" descr="facebo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581400"/>
            <a:ext cx="2438400" cy="917448"/>
          </a:xfrm>
          <a:prstGeom prst="rect">
            <a:avLst/>
          </a:prstGeom>
        </p:spPr>
      </p:pic>
      <p:pic>
        <p:nvPicPr>
          <p:cNvPr id="9" name="Picture 8" descr="bitelia.hipertextual.netdna-cdn.com.files.2011.04.dropbo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14400"/>
            <a:ext cx="2200102" cy="2200102"/>
          </a:xfrm>
          <a:prstGeom prst="rect">
            <a:avLst/>
          </a:prstGeom>
        </p:spPr>
      </p:pic>
      <p:pic>
        <p:nvPicPr>
          <p:cNvPr id="10" name="Picture 9" descr="delicious_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4876800"/>
            <a:ext cx="3289300" cy="876300"/>
          </a:xfrm>
          <a:prstGeom prst="rect">
            <a:avLst/>
          </a:prstGeom>
        </p:spPr>
      </p:pic>
      <p:pic>
        <p:nvPicPr>
          <p:cNvPr id="11" name="Picture 10" descr="google-map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2057400"/>
            <a:ext cx="2819400" cy="119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6705600" cy="762000"/>
          </a:xfrm>
        </p:spPr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pic>
        <p:nvPicPr>
          <p:cNvPr id="6" name="Picture 5" descr="thank-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171651"/>
            <a:ext cx="5303044" cy="4072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“T” Word</a:t>
            </a:r>
            <a:endParaRPr lang="en-US" dirty="0"/>
          </a:p>
        </p:txBody>
      </p:sp>
      <p:pic>
        <p:nvPicPr>
          <p:cNvPr id="7" name="Picture 6" descr="Google_Translat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19400"/>
            <a:ext cx="7556763" cy="1432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01" y="0"/>
            <a:ext cx="9123699" cy="5334000"/>
          </a:xfrm>
        </p:spPr>
      </p:pic>
      <p:sp>
        <p:nvSpPr>
          <p:cNvPr id="8" name="TextBox 7"/>
          <p:cNvSpPr txBox="1"/>
          <p:nvPr/>
        </p:nvSpPr>
        <p:spPr>
          <a:xfrm>
            <a:off x="0" y="2667000"/>
            <a:ext cx="441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Students are using  Google Translate</a:t>
            </a:r>
          </a:p>
          <a:p>
            <a:r>
              <a:rPr lang="en-US" dirty="0" smtClean="0"/>
              <a:t> despite your objections. So what is it and how</a:t>
            </a:r>
          </a:p>
          <a:p>
            <a:r>
              <a:rPr lang="en-US" dirty="0" smtClean="0"/>
              <a:t>can you turn it into a teaching tool?</a:t>
            </a:r>
          </a:p>
          <a:p>
            <a:endParaRPr lang="en-US" dirty="0"/>
          </a:p>
          <a:p>
            <a:r>
              <a:rPr lang="en-US" dirty="0" smtClean="0"/>
              <a:t>As a single item dictionary, it works fairly well </a:t>
            </a:r>
          </a:p>
          <a:p>
            <a:r>
              <a:rPr lang="en-US" dirty="0" smtClean="0"/>
              <a:t>and is much faster than turning pages on a paper dictionary. </a:t>
            </a:r>
          </a:p>
          <a:p>
            <a:endParaRPr lang="en-US" dirty="0"/>
          </a:p>
          <a:p>
            <a:r>
              <a:rPr lang="en-US" dirty="0" smtClean="0"/>
              <a:t>It doesn’t work as well as Whitaker’s words though.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657600"/>
            <a:ext cx="472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it comes to passages of large size, it begins to break down. </a:t>
            </a:r>
          </a:p>
          <a:p>
            <a:endParaRPr lang="en-US" dirty="0"/>
          </a:p>
          <a:p>
            <a:r>
              <a:rPr lang="en-US" dirty="0" smtClean="0"/>
              <a:t>It also couldn’t find all of the words, such as </a:t>
            </a:r>
            <a:r>
              <a:rPr lang="en-US" dirty="0" err="1" smtClean="0"/>
              <a:t>inferretque</a:t>
            </a:r>
            <a:r>
              <a:rPr lang="en-US" dirty="0" smtClean="0"/>
              <a:t> and it often choose the least logical definitions, such as husband. </a:t>
            </a:r>
          </a:p>
          <a:p>
            <a:endParaRPr lang="en-US" dirty="0"/>
          </a:p>
          <a:p>
            <a:r>
              <a:rPr lang="en-US" dirty="0" smtClean="0"/>
              <a:t>Finally, it lacks knowledge of English syntax.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4343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kids copy and paste, you will likely know or they’ll just fail because this wouldn’t earn any points on an AP test.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2382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886200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can be made to work as an adaptive tool though. </a:t>
            </a:r>
            <a:r>
              <a:rPr lang="en-US" dirty="0"/>
              <a:t> </a:t>
            </a:r>
            <a:r>
              <a:rPr lang="en-US" dirty="0" smtClean="0"/>
              <a:t>If you click on an English word, it presents other options and knows that it might be ‘by fate’ or ‘to fate’. I can also reorder the words and to some small extent “teach” </a:t>
            </a:r>
            <a:r>
              <a:rPr lang="en-US" dirty="0" err="1" smtClean="0"/>
              <a:t>google</a:t>
            </a:r>
            <a:r>
              <a:rPr lang="en-US" dirty="0" smtClean="0"/>
              <a:t> translate.  </a:t>
            </a:r>
          </a:p>
          <a:p>
            <a:endParaRPr lang="en-US" dirty="0"/>
          </a:p>
          <a:p>
            <a:r>
              <a:rPr lang="en-US" dirty="0" smtClean="0"/>
              <a:t>Ultimately though. It would take the kid less time to just do it themselves.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9718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passage comes from one of the early stories in LFA book 1. It seems that even fairly simple Latin breaks the system. But what if the goal isn’t a translation. How can we use this to teach kids about language. </a:t>
            </a:r>
          </a:p>
          <a:p>
            <a:endParaRPr lang="en-US" dirty="0"/>
          </a:p>
          <a:p>
            <a:r>
              <a:rPr lang="en-US" dirty="0" smtClean="0"/>
              <a:t>Could we use this to help break them of the ‘pick the first word in the dictionary even if it doesn’t make sense’ problem?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4196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Here, I took an article from the Nuevo Herald to see how it did with Spanish. The system works much better. So how do we use this as a classroom tool?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6576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News. English to Latin is extremely funny!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</p:tagLst>
</file>

<file path=ppt/theme/theme1.xml><?xml version="1.0" encoding="utf-8"?>
<a:theme xmlns:a="http://schemas.openxmlformats.org/drawingml/2006/main" name="powerpoint FINAL">
  <a:themeElements>
    <a:clrScheme name="FLV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1534E14B291F40B718BED65F99A352" ma:contentTypeVersion="0" ma:contentTypeDescription="Create a new document." ma:contentTypeScope="" ma:versionID="059a29d6862f89bde1c93e007ce59f3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5DD79DD-745A-4696-8D8F-7634A4ECB7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63EED8-A708-430D-AF36-455C4BFDC8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BF40E96-50F9-4055-8CF7-9D89A1EB3EF5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FINAL</Template>
  <TotalTime>304</TotalTime>
  <Words>623</Words>
  <Application>Microsoft Macintosh PowerPoint</Application>
  <PresentationFormat>On-screen Show (4:3)</PresentationFormat>
  <Paragraphs>84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powerpoint FINAL</vt:lpstr>
      <vt:lpstr>Developing 21st Century World Language Skills</vt:lpstr>
      <vt:lpstr>21st Century Skills</vt:lpstr>
      <vt:lpstr>The “T” Word</vt:lpstr>
      <vt:lpstr>Slide 4</vt:lpstr>
      <vt:lpstr>Slide 5</vt:lpstr>
      <vt:lpstr>Slide 6</vt:lpstr>
      <vt:lpstr>Slide 7</vt:lpstr>
      <vt:lpstr>Slide 8</vt:lpstr>
      <vt:lpstr>Slide 9</vt:lpstr>
      <vt:lpstr>Social Networking with Google+</vt:lpstr>
      <vt:lpstr>Slide 11</vt:lpstr>
      <vt:lpstr>Slide 12</vt:lpstr>
      <vt:lpstr>Slide 13</vt:lpstr>
      <vt:lpstr>Discussion</vt:lpstr>
      <vt:lpstr>Collaboration</vt:lpstr>
      <vt:lpstr>What’s the Big Deal?</vt:lpstr>
      <vt:lpstr>Student Presentation</vt:lpstr>
      <vt:lpstr>Student Presentation – Revision History</vt:lpstr>
      <vt:lpstr>Student Peer Revision</vt:lpstr>
      <vt:lpstr>Student Fun – Vacation Map</vt:lpstr>
      <vt:lpstr>Student Feedback</vt:lpstr>
      <vt:lpstr>Student Feedback, continued</vt:lpstr>
      <vt:lpstr>Teacher Collaboration – Assessment Data</vt:lpstr>
      <vt:lpstr>Teacher Collaboration - Scheduling</vt:lpstr>
      <vt:lpstr>Document Sharing</vt:lpstr>
      <vt:lpstr>Student Fun – Facebook…in Latin!</vt:lpstr>
      <vt:lpstr>Possibilities</vt:lpstr>
      <vt:lpstr>Where do we go from here?</vt:lpstr>
    </vt:vector>
  </TitlesOfParts>
  <Company>FVS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Lori Gully</dc:creator>
  <cp:lastModifiedBy>Casey Henry</cp:lastModifiedBy>
  <cp:revision>12</cp:revision>
  <dcterms:created xsi:type="dcterms:W3CDTF">2011-10-13T22:19:15Z</dcterms:created>
  <dcterms:modified xsi:type="dcterms:W3CDTF">2011-10-14T03:17:47Z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0x010100501534E14B291F40B718BED65F99A352</vt:lpwstr>
  </property>
</Properties>
</file>